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Barlow ExtraLight"/>
      <p:regular r:id="rId28"/>
      <p:bold r:id="rId29"/>
      <p:italic r:id="rId30"/>
      <p:boldItalic r:id="rId31"/>
    </p:embeddedFont>
    <p:embeddedFont>
      <p:font typeface="Ubuntu"/>
      <p:regular r:id="rId32"/>
      <p:bold r:id="rId33"/>
      <p:italic r:id="rId34"/>
      <p:boldItalic r:id="rId35"/>
    </p:embeddedFont>
    <p:embeddedFont>
      <p:font typeface="Ubuntu Light"/>
      <p:regular r:id="rId36"/>
      <p:bold r:id="rId37"/>
      <p:italic r:id="rId38"/>
      <p:boldItalic r:id="rId39"/>
    </p:embeddedFont>
    <p:embeddedFont>
      <p:font typeface="Hepta Slab Medium"/>
      <p:regular r:id="rId40"/>
      <p:bold r:id="rId41"/>
    </p:embeddedFont>
    <p:embeddedFont>
      <p:font typeface="Ubuntu Medium"/>
      <p:regular r:id="rId42"/>
      <p:bold r:id="rId43"/>
      <p:italic r:id="rId44"/>
      <p:boldItalic r:id="rId45"/>
    </p:embeddedFont>
    <p:embeddedFont>
      <p:font typeface="Barlow"/>
      <p:regular r:id="rId46"/>
      <p:bold r:id="rId47"/>
      <p:italic r:id="rId48"/>
      <p:boldItalic r:id="rId49"/>
    </p:embeddedFont>
    <p:embeddedFont>
      <p:font typeface="Hepta Slab Light"/>
      <p:regular r:id="rId50"/>
      <p:bold r:id="rId51"/>
    </p:embeddedFont>
    <p:embeddedFont>
      <p:font typeface="Hepta Slab"/>
      <p:regular r:id="rId52"/>
      <p:bold r:id="rId53"/>
    </p:embeddedFont>
    <p:embeddedFont>
      <p:font typeface="Bebas Neue"/>
      <p:regular r:id="rId54"/>
    </p:embeddedFont>
    <p:embeddedFont>
      <p:font typeface="Share Tech Mono"/>
      <p:regular r:id="rId55"/>
    </p:embeddedFont>
    <p:embeddedFont>
      <p:font typeface="Barlow Medium"/>
      <p:regular r:id="rId56"/>
      <p:bold r:id="rId57"/>
      <p:italic r:id="rId58"/>
      <p:boldItalic r:id="rId59"/>
    </p:embeddedFont>
    <p:embeddedFont>
      <p:font typeface="Barlow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ptaSlabMedium-regular.fntdata"/><Relationship Id="rId42" Type="http://schemas.openxmlformats.org/officeDocument/2006/relationships/font" Target="fonts/UbuntuMedium-regular.fntdata"/><Relationship Id="rId41" Type="http://schemas.openxmlformats.org/officeDocument/2006/relationships/font" Target="fonts/HeptaSlabMedium-bold.fntdata"/><Relationship Id="rId44" Type="http://schemas.openxmlformats.org/officeDocument/2006/relationships/font" Target="fonts/UbuntuMedium-italic.fntdata"/><Relationship Id="rId43" Type="http://schemas.openxmlformats.org/officeDocument/2006/relationships/font" Target="fonts/UbuntuMedium-bold.fntdata"/><Relationship Id="rId46" Type="http://schemas.openxmlformats.org/officeDocument/2006/relationships/font" Target="fonts/Barlow-regular.fntdata"/><Relationship Id="rId45" Type="http://schemas.openxmlformats.org/officeDocument/2006/relationships/font" Target="fonts/Ubuntu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Barlow-italic.fntdata"/><Relationship Id="rId47" Type="http://schemas.openxmlformats.org/officeDocument/2006/relationships/font" Target="fonts/Barlow-bold.fntdata"/><Relationship Id="rId49" Type="http://schemas.openxmlformats.org/officeDocument/2006/relationships/font" Target="fonts/Barlow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ExtraLight-boldItalic.fntdata"/><Relationship Id="rId30" Type="http://schemas.openxmlformats.org/officeDocument/2006/relationships/font" Target="fonts/BarlowExtraLight-italic.fntdata"/><Relationship Id="rId33" Type="http://schemas.openxmlformats.org/officeDocument/2006/relationships/font" Target="fonts/Ubuntu-bold.fntdata"/><Relationship Id="rId32" Type="http://schemas.openxmlformats.org/officeDocument/2006/relationships/font" Target="fonts/Ubuntu-regular.fntdata"/><Relationship Id="rId35" Type="http://schemas.openxmlformats.org/officeDocument/2006/relationships/font" Target="fonts/Ubuntu-boldItalic.fntdata"/><Relationship Id="rId34" Type="http://schemas.openxmlformats.org/officeDocument/2006/relationships/font" Target="fonts/Ubuntu-italic.fntdata"/><Relationship Id="rId37" Type="http://schemas.openxmlformats.org/officeDocument/2006/relationships/font" Target="fonts/UbuntuLight-bold.fntdata"/><Relationship Id="rId36" Type="http://schemas.openxmlformats.org/officeDocument/2006/relationships/font" Target="fonts/UbuntuLight-regular.fntdata"/><Relationship Id="rId39" Type="http://schemas.openxmlformats.org/officeDocument/2006/relationships/font" Target="fonts/UbuntuLight-boldItalic.fntdata"/><Relationship Id="rId38" Type="http://schemas.openxmlformats.org/officeDocument/2006/relationships/font" Target="fonts/UbuntuLight-italic.fntdata"/><Relationship Id="rId62" Type="http://schemas.openxmlformats.org/officeDocument/2006/relationships/font" Target="fonts/BarlowLight-italic.fntdata"/><Relationship Id="rId61" Type="http://schemas.openxmlformats.org/officeDocument/2006/relationships/font" Target="fonts/BarlowLight-bold.fntdata"/><Relationship Id="rId20" Type="http://schemas.openxmlformats.org/officeDocument/2006/relationships/slide" Target="slides/slide14.xml"/><Relationship Id="rId63" Type="http://schemas.openxmlformats.org/officeDocument/2006/relationships/font" Target="fonts/Barlow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BarlowExtraLight-regular.fntdata"/><Relationship Id="rId27" Type="http://schemas.openxmlformats.org/officeDocument/2006/relationships/slide" Target="slides/slide21.xml"/><Relationship Id="rId29" Type="http://schemas.openxmlformats.org/officeDocument/2006/relationships/font" Target="fonts/BarlowExtraLight-bold.fntdata"/><Relationship Id="rId51" Type="http://schemas.openxmlformats.org/officeDocument/2006/relationships/font" Target="fonts/HeptaSlabLight-bold.fntdata"/><Relationship Id="rId50" Type="http://schemas.openxmlformats.org/officeDocument/2006/relationships/font" Target="fonts/HeptaSlabLight-regular.fntdata"/><Relationship Id="rId53" Type="http://schemas.openxmlformats.org/officeDocument/2006/relationships/font" Target="fonts/HeptaSlab-bold.fntdata"/><Relationship Id="rId52" Type="http://schemas.openxmlformats.org/officeDocument/2006/relationships/font" Target="fonts/HeptaSlab-regular.fntdata"/><Relationship Id="rId11" Type="http://schemas.openxmlformats.org/officeDocument/2006/relationships/slide" Target="slides/slide5.xml"/><Relationship Id="rId55" Type="http://schemas.openxmlformats.org/officeDocument/2006/relationships/font" Target="fonts/ShareTechMono-regular.fntdata"/><Relationship Id="rId10" Type="http://schemas.openxmlformats.org/officeDocument/2006/relationships/slide" Target="slides/slide4.xml"/><Relationship Id="rId54" Type="http://schemas.openxmlformats.org/officeDocument/2006/relationships/font" Target="fonts/BebasNeue-regular.fntdata"/><Relationship Id="rId13" Type="http://schemas.openxmlformats.org/officeDocument/2006/relationships/slide" Target="slides/slide7.xml"/><Relationship Id="rId57" Type="http://schemas.openxmlformats.org/officeDocument/2006/relationships/font" Target="fonts/BarlowMedium-bold.fntdata"/><Relationship Id="rId12" Type="http://schemas.openxmlformats.org/officeDocument/2006/relationships/slide" Target="slides/slide6.xml"/><Relationship Id="rId56" Type="http://schemas.openxmlformats.org/officeDocument/2006/relationships/font" Target="fonts/BarlowMedium-regular.fntdata"/><Relationship Id="rId15" Type="http://schemas.openxmlformats.org/officeDocument/2006/relationships/slide" Target="slides/slide9.xml"/><Relationship Id="rId59" Type="http://schemas.openxmlformats.org/officeDocument/2006/relationships/font" Target="fonts/Barlow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b9c90a5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b9c90a5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d68c0ea6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d68c0ea6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d68c0ea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d68c0ea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e7b70e9b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e7b70e9b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eef5aa0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1eef5aa0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d68c0ea6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1d68c0ea6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e273619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e273619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d68c0ea6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d68c0ea6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d68c0ea62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1d68c0ea62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68c0ea6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68c0ea6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eef5aa0e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eef5aa0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b9c90a52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b9c90a52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e7b70e9b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1e7b70e9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 what we hope that the audience gets out of this presentation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eef5aa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1eef5aa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eef5aa0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1eef5aa0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 what we hope that the audience gets out of this presentation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eef5aa0e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eef5aa0e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 how we’ll be presenting this information in the coming slides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e273619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1e273619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e273619d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e273619d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e273619d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e273619d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1eef5aa0e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1eef5aa0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d68c0ea6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d68c0ea6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qVUnRKFuyz59uz5TNTENTqSgCKoUKp6C/view" TargetMode="External"/><Relationship Id="rId6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LhlPsLSc_2Oqf769Tv9NEjIsGg7lhX24/view" TargetMode="External"/><Relationship Id="rId6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p49jvjSqAbvp_4xfAi9gPr7WsCoIoQJy/view" TargetMode="External"/><Relationship Id="rId6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32850" y="1124700"/>
            <a:ext cx="8269500" cy="1177500"/>
          </a:xfrm>
          <a:prstGeom prst="rect">
            <a:avLst/>
          </a:prstGeom>
          <a:effectLst>
            <a:outerShdw blurRad="57150" rotWithShape="0" algn="bl" dir="7560000" dist="104775">
              <a:srgbClr val="20124D">
                <a:alpha val="8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>
                <a:latin typeface="Share Tech Mono"/>
                <a:ea typeface="Share Tech Mono"/>
                <a:cs typeface="Share Tech Mono"/>
                <a:sym typeface="Share Tech Mono"/>
              </a:rPr>
              <a:t>EXPLOITING LOCAL ADMIN ACCESS</a:t>
            </a:r>
            <a:endParaRPr b="1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2665975" y="4236450"/>
            <a:ext cx="4203000" cy="169200"/>
          </a:xfrm>
          <a:prstGeom prst="rect">
            <a:avLst/>
          </a:prstGeom>
          <a:effectLst>
            <a:outerShdw blurRad="57150" rotWithShape="0" algn="bl" dir="7380000" dist="19050">
              <a:srgbClr val="000000">
                <a:alpha val="80000"/>
              </a:srgbClr>
            </a:outerShdw>
            <a:reflection blurRad="0" dir="5400000" dist="38100" endA="0" fadeDir="5400012" kx="0" rotWithShape="0" algn="bl" stA="30000" stPos="0" sy="-100000" ky="0"/>
          </a:effectLst>
        </p:spPr>
        <p:txBody>
          <a:bodyPr anchorCtr="0" anchor="ctr" bIns="0" lIns="0" spcFirstLastPara="1" rIns="0" wrap="square" tIns="0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Rohan Mathew , Chris Akatcherian , Joshua Cerutti , Topher Demesmin , Kayung Mai</a:t>
            </a:r>
            <a:endParaRPr/>
          </a:p>
        </p:txBody>
      </p:sp>
      <p:sp>
        <p:nvSpPr>
          <p:cNvPr id="373" name="Google Shape;373;p59"/>
          <p:cNvSpPr txBox="1"/>
          <p:nvPr>
            <p:ph idx="2" type="subTitle"/>
          </p:nvPr>
        </p:nvSpPr>
        <p:spPr>
          <a:xfrm>
            <a:off x="2666100" y="2907075"/>
            <a:ext cx="4203000" cy="464100"/>
          </a:xfrm>
          <a:prstGeom prst="rect">
            <a:avLst/>
          </a:prstGeom>
          <a:effectLst>
            <a:outerShdw blurRad="57150" rotWithShape="0" algn="bl" dir="7500000" dist="85725">
              <a:srgbClr val="000000">
                <a:alpha val="90000"/>
              </a:srgbClr>
            </a:outerShdw>
            <a:reflection blurRad="0" dir="0" dist="0" endA="0" endPos="80000" fadeDir="5400012" kx="0" rotWithShape="0" algn="bl" stA="28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i="1" lang="en">
                <a:solidFill>
                  <a:srgbClr val="B7B7B7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 Microsoft Windows</a:t>
            </a:r>
            <a:endParaRPr b="1" i="1">
              <a:solidFill>
                <a:srgbClr val="B7B7B7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74" name="Google Shape;374;p5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8"/>
          <p:cNvSpPr txBox="1"/>
          <p:nvPr/>
        </p:nvSpPr>
        <p:spPr>
          <a:xfrm>
            <a:off x="2070900" y="200250"/>
            <a:ext cx="5002200" cy="99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D E M O N S T R A T I O N   # 1 :    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H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I R E N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 ’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s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    B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o o t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 C D</a:t>
            </a:r>
            <a:endParaRPr b="1" i="1" sz="2100"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5" name="Google Shape;465;p6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0"/>
            <a:ext cx="9144000" cy="51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8" title="Project4Demo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850" y="685000"/>
            <a:ext cx="7409251" cy="4167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9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9"/>
          <p:cNvSpPr txBox="1"/>
          <p:nvPr/>
        </p:nvSpPr>
        <p:spPr>
          <a:xfrm>
            <a:off x="1633350" y="268825"/>
            <a:ext cx="5877300" cy="99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D E M O N S T R A T I O N   # 2 :    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U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t i l m a n . e x e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    E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x p l o i t</a:t>
            </a:r>
            <a:endParaRPr b="1" i="1" sz="1900"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12"/>
            <a:ext cx="9144000" cy="51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 title="Project4Demo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700" y="765800"/>
            <a:ext cx="7237626" cy="40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0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1633350" y="268825"/>
            <a:ext cx="5877300" cy="99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D E M O N S T R A T I O N   # 3:    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R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o o t k i t</a:t>
            </a:r>
            <a:r>
              <a:rPr b="1" i="1" lang="en" sz="21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    I </a:t>
            </a:r>
            <a:r>
              <a:rPr b="1" i="1" lang="en" sz="1900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n s t a l l a t i o n</a:t>
            </a:r>
            <a:endParaRPr b="1" i="1" sz="1900"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85" name="Google Shape;485;p70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0"/>
            <a:ext cx="9144000" cy="51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-12"/>
            <a:ext cx="9144000" cy="5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0" title="Project4Demo3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250" y="832825"/>
            <a:ext cx="7347504" cy="413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>
            <p:ph type="title"/>
          </p:nvPr>
        </p:nvSpPr>
        <p:spPr>
          <a:xfrm>
            <a:off x="1386300" y="1695000"/>
            <a:ext cx="6371400" cy="1753500"/>
          </a:xfrm>
          <a:prstGeom prst="rect">
            <a:avLst/>
          </a:prstGeom>
          <a:effectLst>
            <a:outerShdw blurRad="57150" rotWithShape="0" algn="bl" dir="7560000" dist="95250">
              <a:srgbClr val="000000">
                <a:alpha val="9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5300">
                <a:latin typeface="Share Tech Mono"/>
                <a:ea typeface="Share Tech Mono"/>
                <a:cs typeface="Share Tech Mono"/>
                <a:sym typeface="Share Tech Mono"/>
              </a:rPr>
              <a:t>MITIGATION STRATEGIES</a:t>
            </a:r>
            <a:endParaRPr b="1" sz="53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93" name="Google Shape;493;p7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/>
          <p:nvPr>
            <p:ph idx="2" type="body"/>
          </p:nvPr>
        </p:nvSpPr>
        <p:spPr>
          <a:xfrm>
            <a:off x="4745070" y="1571374"/>
            <a:ext cx="3838500" cy="103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Strengthens systems by reducing vulnerabilities and optimizing security.</a:t>
            </a:r>
            <a:endParaRPr i="1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99" name="Google Shape;499;p72"/>
          <p:cNvSpPr txBox="1"/>
          <p:nvPr>
            <p:ph idx="1" type="body"/>
          </p:nvPr>
        </p:nvSpPr>
        <p:spPr>
          <a:xfrm>
            <a:off x="467964" y="1571374"/>
            <a:ext cx="3838500" cy="103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Secures individual devices from threats and unauthorized access.</a:t>
            </a:r>
            <a:endParaRPr i="1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00" name="Google Shape;500;p72"/>
          <p:cNvSpPr txBox="1"/>
          <p:nvPr>
            <p:ph idx="3" type="body"/>
          </p:nvPr>
        </p:nvSpPr>
        <p:spPr>
          <a:xfrm>
            <a:off x="467989" y="3289446"/>
            <a:ext cx="3838500" cy="103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Promotes security best practices and awareness to prevent human errors.</a:t>
            </a:r>
            <a:endParaRPr i="1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01" name="Google Shape;501;p72"/>
          <p:cNvSpPr txBox="1"/>
          <p:nvPr>
            <p:ph idx="4" type="body"/>
          </p:nvPr>
        </p:nvSpPr>
        <p:spPr>
          <a:xfrm>
            <a:off x="4745095" y="3289446"/>
            <a:ext cx="3838500" cy="103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Identifies and responds to potential security threats in real-time.</a:t>
            </a:r>
            <a:endParaRPr i="1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02" name="Google Shape;502;p72"/>
          <p:cNvSpPr txBox="1"/>
          <p:nvPr>
            <p:ph idx="5" type="subTitle"/>
          </p:nvPr>
        </p:nvSpPr>
        <p:spPr>
          <a:xfrm>
            <a:off x="468001" y="1133840"/>
            <a:ext cx="3838500" cy="43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ENDPOINT PROTECTION	</a:t>
            </a:r>
            <a:endParaRPr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3" name="Google Shape;503;p72"/>
          <p:cNvSpPr txBox="1"/>
          <p:nvPr>
            <p:ph idx="6" type="subTitle"/>
          </p:nvPr>
        </p:nvSpPr>
        <p:spPr>
          <a:xfrm>
            <a:off x="4745082" y="1133840"/>
            <a:ext cx="3838500" cy="43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SYSTEM HARDENING</a:t>
            </a:r>
            <a:endParaRPr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4" name="Google Shape;504;p72"/>
          <p:cNvSpPr txBox="1"/>
          <p:nvPr>
            <p:ph idx="7" type="subTitle"/>
          </p:nvPr>
        </p:nvSpPr>
        <p:spPr>
          <a:xfrm>
            <a:off x="4745105" y="2851888"/>
            <a:ext cx="3838500" cy="43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MONITORING &amp; DETECTION</a:t>
            </a:r>
            <a:endParaRPr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p72"/>
          <p:cNvSpPr txBox="1"/>
          <p:nvPr>
            <p:ph idx="8" type="subTitle"/>
          </p:nvPr>
        </p:nvSpPr>
        <p:spPr>
          <a:xfrm>
            <a:off x="467989" y="2851888"/>
            <a:ext cx="3838500" cy="437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ebas Neue"/>
                <a:ea typeface="Bebas Neue"/>
                <a:cs typeface="Bebas Neue"/>
                <a:sym typeface="Bebas Neue"/>
              </a:rPr>
              <a:t>USER AWARENESS</a:t>
            </a:r>
            <a:endParaRPr>
              <a:solidFill>
                <a:srgbClr val="666666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/>
          <p:nvPr>
            <p:ph idx="2" type="body"/>
          </p:nvPr>
        </p:nvSpPr>
        <p:spPr>
          <a:xfrm>
            <a:off x="3268600" y="1627850"/>
            <a:ext cx="28521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Blocks unauthorized firmware changes, safeguarding against attacks that bypass OS-level security.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11" name="Google Shape;511;p73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Disk Encryption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12" name="Google Shape;512;p73"/>
          <p:cNvSpPr txBox="1"/>
          <p:nvPr>
            <p:ph idx="1" type="body"/>
          </p:nvPr>
        </p:nvSpPr>
        <p:spPr>
          <a:xfrm>
            <a:off x="490025" y="1627850"/>
            <a:ext cx="26199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Prevents unauthorized access to devices, protecting against physical tampering or theft of admin </a:t>
            </a: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credentials</a:t>
            </a: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13" name="Google Shape;513;p7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NDPOINT</a:t>
            </a: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P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ROTECTION</a:t>
            </a:r>
            <a:endParaRPr b="1" i="1" sz="2800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14" name="Google Shape;514;p73"/>
          <p:cNvSpPr txBox="1"/>
          <p:nvPr>
            <p:ph idx="4" type="subTitle"/>
          </p:nvPr>
        </p:nvSpPr>
        <p:spPr>
          <a:xfrm>
            <a:off x="44202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Physical Security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15" name="Google Shape;515;p73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Secure </a:t>
            </a: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BIOS/UEFI Access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16" name="Google Shape;516;p73"/>
          <p:cNvPicPr preferRelativeResize="0"/>
          <p:nvPr/>
        </p:nvPicPr>
        <p:blipFill rotWithShape="1">
          <a:blip r:embed="rId3">
            <a:alphaModFix/>
          </a:blip>
          <a:srcRect b="0" l="1606" r="3308" t="7749"/>
          <a:stretch/>
        </p:blipFill>
        <p:spPr>
          <a:xfrm>
            <a:off x="3438650" y="3041900"/>
            <a:ext cx="2501750" cy="17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75" y="2941325"/>
            <a:ext cx="2287225" cy="18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975" y="3041900"/>
            <a:ext cx="1935325" cy="19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3"/>
          <p:cNvSpPr txBox="1"/>
          <p:nvPr>
            <p:ph idx="2" type="body"/>
          </p:nvPr>
        </p:nvSpPr>
        <p:spPr>
          <a:xfrm>
            <a:off x="6167425" y="1627850"/>
            <a:ext cx="26664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Safeguards sensitive data by ensuring unauthorized actors cannot read or alter critical system information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20" name="Google Shape;520;p73"/>
          <p:cNvPicPr preferRelativeResize="0"/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0" y="15475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3"/>
          <p:cNvPicPr preferRelativeResize="0"/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0" y="-12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4"/>
          <p:cNvSpPr txBox="1"/>
          <p:nvPr>
            <p:ph idx="2" type="body"/>
          </p:nvPr>
        </p:nvSpPr>
        <p:spPr>
          <a:xfrm>
            <a:off x="3286003" y="1744445"/>
            <a:ext cx="27798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Limits user and application access to only what's necessary, minimizing the potential impact of compromised admin credentials.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27" name="Google Shape;527;p74"/>
          <p:cNvSpPr txBox="1"/>
          <p:nvPr>
            <p:ph idx="6" type="subTitle"/>
          </p:nvPr>
        </p:nvSpPr>
        <p:spPr>
          <a:xfrm>
            <a:off x="6177985" y="1336150"/>
            <a:ext cx="26538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Multi-Factor</a:t>
            </a: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 Authentication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28" name="Google Shape;528;p74"/>
          <p:cNvSpPr txBox="1"/>
          <p:nvPr>
            <p:ph idx="1" type="body"/>
          </p:nvPr>
        </p:nvSpPr>
        <p:spPr>
          <a:xfrm>
            <a:off x="483175" y="1737587"/>
            <a:ext cx="24555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Ensures vulnerabilities are fixed promptly, reducing the risk of exploits that target outdated software and admin access.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29" name="Google Shape;529;p74"/>
          <p:cNvSpPr txBox="1"/>
          <p:nvPr>
            <p:ph idx="3" type="body"/>
          </p:nvPr>
        </p:nvSpPr>
        <p:spPr>
          <a:xfrm>
            <a:off x="6177985" y="1765019"/>
            <a:ext cx="26103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Adds an extra layer of security by requiring multiple forms of verification, making it harder for attackers to gain unauthorized admin access.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0" name="Google Shape;530;p7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YSTEM</a:t>
            </a: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H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ARDENING</a:t>
            </a:r>
            <a:endParaRPr b="1" i="1" sz="2800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31" name="Google Shape;531;p7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Regularly Patch &amp; Update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32" name="Google Shape;532;p74"/>
          <p:cNvSpPr txBox="1"/>
          <p:nvPr>
            <p:ph idx="5" type="subTitle"/>
          </p:nvPr>
        </p:nvSpPr>
        <p:spPr>
          <a:xfrm>
            <a:off x="3286003" y="1336150"/>
            <a:ext cx="28647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Principle of Least </a:t>
            </a: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Privilege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33" name="Google Shape;5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25" y="3065300"/>
            <a:ext cx="1488850" cy="14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199" y="3146231"/>
            <a:ext cx="3332575" cy="12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925" y="2882250"/>
            <a:ext cx="1808601" cy="180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4"/>
          <p:cNvPicPr preferRelativeResize="0"/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0" y="15475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4"/>
          <p:cNvPicPr preferRelativeResize="0"/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0" y="-12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5"/>
          <p:cNvSpPr txBox="1"/>
          <p:nvPr>
            <p:ph idx="2" type="body"/>
          </p:nvPr>
        </p:nvSpPr>
        <p:spPr>
          <a:xfrm>
            <a:off x="5146832" y="1648450"/>
            <a:ext cx="29901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Prevents attackers from gaining admin access through manipulation.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43" name="Google Shape;543;p75"/>
          <p:cNvSpPr txBox="1"/>
          <p:nvPr>
            <p:ph idx="1" type="body"/>
          </p:nvPr>
        </p:nvSpPr>
        <p:spPr>
          <a:xfrm>
            <a:off x="1066332" y="1655300"/>
            <a:ext cx="31068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Prevents attackers from exploiting weak admin access points.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44" name="Google Shape;544;p7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U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SER</a:t>
            </a: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A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WARENESS</a:t>
            </a:r>
            <a:endParaRPr b="1" i="1" sz="2800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45" name="Google Shape;545;p75"/>
          <p:cNvSpPr txBox="1"/>
          <p:nvPr>
            <p:ph idx="4" type="subTitle"/>
          </p:nvPr>
        </p:nvSpPr>
        <p:spPr>
          <a:xfrm>
            <a:off x="1333620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Security Best Practices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46" name="Google Shape;546;p75"/>
          <p:cNvSpPr txBox="1"/>
          <p:nvPr>
            <p:ph idx="5" type="subTitle"/>
          </p:nvPr>
        </p:nvSpPr>
        <p:spPr>
          <a:xfrm>
            <a:off x="5365081" y="1336150"/>
            <a:ext cx="25536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Social Engineering Tactics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47" name="Google Shape;547;p75"/>
          <p:cNvPicPr preferRelativeResize="0"/>
          <p:nvPr/>
        </p:nvPicPr>
        <p:blipFill rotWithShape="1">
          <a:blip r:embed="rId3">
            <a:alphaModFix/>
          </a:blip>
          <a:srcRect b="5232" l="0" r="0" t="24339"/>
          <a:stretch/>
        </p:blipFill>
        <p:spPr>
          <a:xfrm>
            <a:off x="794768" y="2921225"/>
            <a:ext cx="3533226" cy="13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04" y="2655700"/>
            <a:ext cx="1645574" cy="16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5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5"/>
          <p:cNvPicPr preferRelativeResize="0"/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0" y="15475"/>
            <a:ext cx="9144000" cy="5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6"/>
          <p:cNvSpPr txBox="1"/>
          <p:nvPr>
            <p:ph idx="2" type="body"/>
          </p:nvPr>
        </p:nvSpPr>
        <p:spPr>
          <a:xfrm>
            <a:off x="3347725" y="1861031"/>
            <a:ext cx="24555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Flags suspicious login and escalation attempts, preventing credential exploitation.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56" name="Google Shape;556;p7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Credential Dumping Detection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57" name="Google Shape;557;p76"/>
          <p:cNvSpPr txBox="1"/>
          <p:nvPr>
            <p:ph idx="1" type="body"/>
          </p:nvPr>
        </p:nvSpPr>
        <p:spPr>
          <a:xfrm>
            <a:off x="483175" y="1861031"/>
            <a:ext cx="24555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Detects unauthorized admin actions, stopping misuse of admin credentials.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58" name="Google Shape;558;p76"/>
          <p:cNvSpPr txBox="1"/>
          <p:nvPr>
            <p:ph idx="3" type="body"/>
          </p:nvPr>
        </p:nvSpPr>
        <p:spPr>
          <a:xfrm>
            <a:off x="6212275" y="1861025"/>
            <a:ext cx="22701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 Light"/>
              <a:buChar char="➔"/>
            </a:pPr>
            <a:r>
              <a:rPr i="1" lang="en" sz="1200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Identifies attempts to extract admin credentials, blocking potential breaches.</a:t>
            </a:r>
            <a:endParaRPr i="1" sz="1200"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59" name="Google Shape;559;p7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ONITORING</a:t>
            </a: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&amp; D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ETECTION</a:t>
            </a:r>
            <a:endParaRPr b="1" i="1" sz="2800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60" name="Google Shape;560;p76"/>
          <p:cNvSpPr txBox="1"/>
          <p:nvPr>
            <p:ph idx="4" type="subTitle"/>
          </p:nvPr>
        </p:nvSpPr>
        <p:spPr>
          <a:xfrm>
            <a:off x="483175" y="1336150"/>
            <a:ext cx="22701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Real-Time Monitoring of Admin Activity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61" name="Google Shape;561;p7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Failed Login Attempts and Privilege Escalation: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62" name="Google Shape;5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3126" y="3040221"/>
            <a:ext cx="2214999" cy="15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6"/>
          <p:cNvPicPr preferRelativeResize="0"/>
          <p:nvPr/>
        </p:nvPicPr>
        <p:blipFill rotWithShape="1">
          <a:blip r:embed="rId4">
            <a:alphaModFix/>
          </a:blip>
          <a:srcRect b="0" l="0" r="5294" t="8500"/>
          <a:stretch/>
        </p:blipFill>
        <p:spPr>
          <a:xfrm>
            <a:off x="131125" y="2921275"/>
            <a:ext cx="2937725" cy="17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6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332522" y="3101700"/>
            <a:ext cx="2215000" cy="159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6"/>
          <p:cNvPicPr preferRelativeResize="0"/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0" y="15475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76"/>
          <p:cNvPicPr preferRelativeResize="0"/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0" y="-12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/>
          <p:nvPr>
            <p:ph type="title"/>
          </p:nvPr>
        </p:nvSpPr>
        <p:spPr>
          <a:xfrm>
            <a:off x="1386300" y="2097600"/>
            <a:ext cx="6371400" cy="948300"/>
          </a:xfrm>
          <a:prstGeom prst="rect">
            <a:avLst/>
          </a:prstGeom>
          <a:effectLst>
            <a:outerShdw blurRad="57150" rotWithShape="0" algn="bl" dir="7560000" dist="95250">
              <a:srgbClr val="000000">
                <a:alpha val="9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5300">
                <a:latin typeface="Share Tech Mono"/>
                <a:ea typeface="Share Tech Mono"/>
                <a:cs typeface="Share Tech Mono"/>
                <a:sym typeface="Share Tech Mono"/>
              </a:rPr>
              <a:t>CONCLUSION</a:t>
            </a:r>
            <a:endParaRPr b="1" sz="53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572" name="Google Shape;572;p7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1386300" y="2007000"/>
            <a:ext cx="6371400" cy="1129500"/>
          </a:xfrm>
          <a:prstGeom prst="rect">
            <a:avLst/>
          </a:prstGeom>
          <a:effectLst>
            <a:outerShdw blurRad="57150" rotWithShape="0" algn="bl" dir="7500000" dist="104775">
              <a:srgbClr val="000000">
                <a:alpha val="9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5300">
                <a:latin typeface="Share Tech Mono"/>
                <a:ea typeface="Share Tech Mono"/>
                <a:cs typeface="Share Tech Mono"/>
                <a:sym typeface="Share Tech Mono"/>
              </a:rPr>
              <a:t>OVERVIEW</a:t>
            </a:r>
            <a:endParaRPr b="1" sz="53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Risks arise from physical access vulnerabilities, system configuration flaws, and user susceptibility to phishing attacks.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78" name="Google Shape;578;p78"/>
          <p:cNvSpPr txBox="1"/>
          <p:nvPr>
            <p:ph idx="6" type="subTitle"/>
          </p:nvPr>
        </p:nvSpPr>
        <p:spPr>
          <a:xfrm>
            <a:off x="4938738" y="1451832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Recognize Vulnerabilities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9" name="Google Shape;579;p7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Insights into exploitation techniques reveal how attackers bypass security, escalate privileges, and compromise systems.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0" name="Google Shape;580;p78"/>
          <p:cNvSpPr txBox="1"/>
          <p:nvPr>
            <p:ph idx="3" type="body"/>
          </p:nvPr>
        </p:nvSpPr>
        <p:spPr>
          <a:xfrm>
            <a:off x="366750" y="3448575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These exploits can result in unauthorized access, data breaches, and long-term security threats.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1" name="Google Shape;581;p78"/>
          <p:cNvSpPr txBox="1"/>
          <p:nvPr>
            <p:ph idx="4" type="body"/>
          </p:nvPr>
        </p:nvSpPr>
        <p:spPr>
          <a:xfrm>
            <a:off x="4938750" y="3448575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Defense strategies include physical security, secure BIOS/UEFI access, disk encryption, regular patching, least privilege access, and multifactor authentication.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82" name="Google Shape;582;p7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CONCLUSION</a:t>
            </a:r>
            <a:endParaRPr b="1" i="1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583" name="Google Shape;583;p78"/>
          <p:cNvSpPr txBox="1"/>
          <p:nvPr>
            <p:ph idx="5" type="subTitle"/>
          </p:nvPr>
        </p:nvSpPr>
        <p:spPr>
          <a:xfrm>
            <a:off x="366738" y="1451832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Exploitation Techniques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4" name="Google Shape;584;p7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Implement Effective Mitigation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5" name="Google Shape;585;p7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Appreciate Real-World Impact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86" name="Google Shape;586;p78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15475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78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-12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9"/>
          <p:cNvSpPr txBox="1"/>
          <p:nvPr>
            <p:ph type="title"/>
          </p:nvPr>
        </p:nvSpPr>
        <p:spPr>
          <a:xfrm>
            <a:off x="437250" y="1983000"/>
            <a:ext cx="8269500" cy="1177500"/>
          </a:xfrm>
          <a:prstGeom prst="rect">
            <a:avLst/>
          </a:prstGeom>
          <a:effectLst>
            <a:outerShdw blurRad="57150" rotWithShape="0" algn="bl" dir="7560000" dist="95250">
              <a:srgbClr val="000000">
                <a:alpha val="9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>
                <a:latin typeface="Share Tech Mono"/>
                <a:ea typeface="Share Tech Mono"/>
                <a:cs typeface="Share Tech Mono"/>
                <a:sym typeface="Share Tech Mono"/>
              </a:rPr>
              <a:t>THANK YOU</a:t>
            </a:r>
            <a:endParaRPr b="1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593" name="Google Shape;593;p7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Identify risks stemming from physical access, system configuration weaknesses, and user susceptibility to phishing.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6" name="Google Shape;386;p61"/>
          <p:cNvSpPr txBox="1"/>
          <p:nvPr>
            <p:ph idx="6" type="subTitle"/>
          </p:nvPr>
        </p:nvSpPr>
        <p:spPr>
          <a:xfrm>
            <a:off x="4938738" y="1451832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Recognize Vulnerabilities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Gain insights into common methods used to exploit system vulnerabilities, including physical access tools, privilege escalation techniques, and social engineering attacks.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8" name="Google Shape;388;p61"/>
          <p:cNvSpPr txBox="1"/>
          <p:nvPr>
            <p:ph idx="3" type="body"/>
          </p:nvPr>
        </p:nvSpPr>
        <p:spPr>
          <a:xfrm>
            <a:off x="366750" y="3448575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Learn how these exploits can lead to unauthorized access, data breaches, and persistent threats.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9" name="Google Shape;389;p61"/>
          <p:cNvSpPr txBox="1"/>
          <p:nvPr>
            <p:ph idx="4" type="body"/>
          </p:nvPr>
        </p:nvSpPr>
        <p:spPr>
          <a:xfrm>
            <a:off x="4938750" y="3448575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Explore practical defense strategies, including physical security, encryption, and user awareness training.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90" name="Google Shape;390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LEARNING OBJECTIVES</a:t>
            </a:r>
            <a:endParaRPr b="1" i="1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391" name="Google Shape;391;p61"/>
          <p:cNvSpPr txBox="1"/>
          <p:nvPr>
            <p:ph idx="5" type="subTitle"/>
          </p:nvPr>
        </p:nvSpPr>
        <p:spPr>
          <a:xfrm>
            <a:off x="366738" y="1451832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Understand Exploitation Techniques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Implement Effective Mitigation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Appreciate Real-World Impact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0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1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-30937"/>
            <a:ext cx="9144000" cy="5158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Explanation &amp; demonstration of how attackers can leverage vulnerabilities to compromise systems, using techniques like password resets, privilege escalation, and rootkit installation.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1" name="Google Shape;401;p62"/>
          <p:cNvSpPr txBox="1"/>
          <p:nvPr>
            <p:ph idx="6" type="subTitle"/>
          </p:nvPr>
        </p:nvSpPr>
        <p:spPr>
          <a:xfrm>
            <a:off x="4938738" y="1451832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Exploitation Methods in Action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p6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Highlights the critical role of securing Windows local administrator credentials, emphasizing how their compromise can lead to full system access and broader security breaches.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3" name="Google Shape;403;p62"/>
          <p:cNvSpPr txBox="1"/>
          <p:nvPr>
            <p:ph idx="3" type="body"/>
          </p:nvPr>
        </p:nvSpPr>
        <p:spPr>
          <a:xfrm>
            <a:off x="366750" y="3448575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Overview of practical strategies to protect systems, including encryption, user awareness training, and system hardening to reduce exposure to these attacks.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4" name="Google Shape;404;p62"/>
          <p:cNvSpPr txBox="1"/>
          <p:nvPr>
            <p:ph idx="4" type="body"/>
          </p:nvPr>
        </p:nvSpPr>
        <p:spPr>
          <a:xfrm>
            <a:off x="4938750" y="3448575"/>
            <a:ext cx="3838500" cy="113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Summary of the main points, emphasizing actionable solutions, followed by an open Q&amp;A session to clarify concepts and discuss further ideas.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05" name="Google Shape;405;p6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AGENDA</a:t>
            </a:r>
            <a:endParaRPr b="1" i="1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06" name="Google Shape;406;p62"/>
          <p:cNvSpPr txBox="1"/>
          <p:nvPr>
            <p:ph idx="5" type="subTitle"/>
          </p:nvPr>
        </p:nvSpPr>
        <p:spPr>
          <a:xfrm>
            <a:off x="366738" y="1451832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Understanding the Importance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7" name="Google Shape;407;p6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Key Takeaways &amp; Discussion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8" name="Google Shape;408;p6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Mitigation Strategies</a:t>
            </a:r>
            <a:endParaRPr b="1" sz="14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9" name="Google Shape;409;p62"/>
          <p:cNvPicPr preferRelativeResize="0"/>
          <p:nvPr/>
        </p:nvPicPr>
        <p:blipFill>
          <a:blip r:embed="rId3">
            <a:alphaModFix amt="4000"/>
          </a:blip>
          <a:stretch>
            <a:fillRect/>
          </a:stretch>
        </p:blipFill>
        <p:spPr>
          <a:xfrm>
            <a:off x="0" y="0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-30937"/>
            <a:ext cx="9144000" cy="5158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/>
          <p:nvPr>
            <p:ph type="title"/>
          </p:nvPr>
        </p:nvSpPr>
        <p:spPr>
          <a:xfrm>
            <a:off x="1386300" y="1659900"/>
            <a:ext cx="6371400" cy="1823700"/>
          </a:xfrm>
          <a:prstGeom prst="rect">
            <a:avLst/>
          </a:prstGeom>
          <a:effectLst>
            <a:outerShdw blurRad="57150" rotWithShape="0" algn="bl" dir="7500000" dist="104775">
              <a:srgbClr val="000000">
                <a:alpha val="9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5300">
                <a:latin typeface="Share Tech Mono"/>
                <a:ea typeface="Share Tech Mono"/>
                <a:cs typeface="Share Tech Mono"/>
                <a:sym typeface="Share Tech Mono"/>
              </a:rPr>
              <a:t>BACKGROUND CONTEXT</a:t>
            </a:r>
            <a:endParaRPr b="1" sz="53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16" name="Google Shape;416;p6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/>
          <p:nvPr>
            <p:ph idx="1" type="body"/>
          </p:nvPr>
        </p:nvSpPr>
        <p:spPr>
          <a:xfrm>
            <a:off x="483150" y="1261650"/>
            <a:ext cx="4088700" cy="307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i="1"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HUGE ATTACK VECTOR: </a:t>
            </a: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Microsoft Windows is the most widely used operating system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Admin Privileges = </a:t>
            </a:r>
            <a:r>
              <a:rPr i="1"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FULL CONTROL</a:t>
            </a:r>
            <a:endParaRPr i="1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Dangers of Poor Security: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○"/>
            </a:pPr>
            <a:r>
              <a:rPr i="1"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Privilege Escalation</a:t>
            </a:r>
            <a:endParaRPr i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○"/>
            </a:pPr>
            <a:r>
              <a:rPr i="1"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Credential Dumping</a:t>
            </a:r>
            <a:endParaRPr i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○"/>
            </a:pPr>
            <a:r>
              <a:rPr i="1"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Malware Installation</a:t>
            </a:r>
            <a:endParaRPr i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Business/Personal Impact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2" name="Google Shape;422;p64"/>
          <p:cNvSpPr txBox="1"/>
          <p:nvPr>
            <p:ph type="title"/>
          </p:nvPr>
        </p:nvSpPr>
        <p:spPr>
          <a:xfrm>
            <a:off x="616500" y="555600"/>
            <a:ext cx="4260300" cy="75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ONTEXT</a:t>
            </a:r>
            <a:endParaRPr b="1" sz="2200">
              <a:solidFill>
                <a:srgbClr val="666666"/>
              </a:solidFill>
            </a:endParaRPr>
          </a:p>
        </p:txBody>
      </p:sp>
      <p:pic>
        <p:nvPicPr>
          <p:cNvPr id="423" name="Google Shape;4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950" y="2374723"/>
            <a:ext cx="3844275" cy="2562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4" name="Google Shape;4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025" y="957550"/>
            <a:ext cx="2808003" cy="21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4"/>
          <p:cNvPicPr preferRelativeResize="0"/>
          <p:nvPr/>
        </p:nvPicPr>
        <p:blipFill>
          <a:blip r:embed="rId5">
            <a:alphaModFix amt="4000"/>
          </a:blip>
          <a:stretch>
            <a:fillRect/>
          </a:stretch>
        </p:blipFill>
        <p:spPr>
          <a:xfrm>
            <a:off x="0" y="0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4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0" y="-30937"/>
            <a:ext cx="9144000" cy="5158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/>
          <p:nvPr>
            <p:ph idx="1" type="body"/>
          </p:nvPr>
        </p:nvSpPr>
        <p:spPr>
          <a:xfrm>
            <a:off x="6017800" y="1234200"/>
            <a:ext cx="2666400" cy="343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Privilege Escalation: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From Low to High Privileges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System-wide Impact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Lateral Movement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Network Spread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Access to Critical Resources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Ubuntu"/>
              <a:buChar char="●"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Credential Reuse</a:t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Cascading Effects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32" name="Google Shape;432;p65"/>
          <p:cNvSpPr txBox="1"/>
          <p:nvPr>
            <p:ph type="title"/>
          </p:nvPr>
        </p:nvSpPr>
        <p:spPr>
          <a:xfrm>
            <a:off x="4056400" y="338350"/>
            <a:ext cx="4453500" cy="75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OTENTIAL</a:t>
            </a:r>
            <a:r>
              <a:rPr b="1" i="1" lang="en" sz="30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I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MPACTS</a:t>
            </a:r>
            <a:endParaRPr sz="2200">
              <a:solidFill>
                <a:srgbClr val="666666"/>
              </a:solidFill>
            </a:endParaRPr>
          </a:p>
        </p:txBody>
      </p:sp>
      <p:pic>
        <p:nvPicPr>
          <p:cNvPr id="433" name="Google Shape;4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50" y="1033850"/>
            <a:ext cx="5533676" cy="33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>
          <a:blip r:embed="rId4">
            <a:alphaModFix amt="4000"/>
          </a:blip>
          <a:stretch>
            <a:fillRect/>
          </a:stretch>
        </p:blipFill>
        <p:spPr>
          <a:xfrm>
            <a:off x="0" y="0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1386300" y="1695000"/>
            <a:ext cx="6371400" cy="1753500"/>
          </a:xfrm>
          <a:prstGeom prst="rect">
            <a:avLst/>
          </a:prstGeom>
          <a:effectLst>
            <a:outerShdw blurRad="57150" rotWithShape="0" algn="bl" dir="7560000" dist="95250">
              <a:srgbClr val="000000">
                <a:alpha val="90000"/>
              </a:srgbClr>
            </a:outerShdw>
            <a:reflection blurRad="0" dir="0" dist="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5300">
                <a:latin typeface="Share Tech Mono"/>
                <a:ea typeface="Share Tech Mono"/>
                <a:cs typeface="Share Tech Mono"/>
                <a:sym typeface="Share Tech Mono"/>
              </a:rPr>
              <a:t>EXPLOITATION TECHNIQUES</a:t>
            </a:r>
            <a:endParaRPr b="1" sz="53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idx="2" type="body"/>
          </p:nvPr>
        </p:nvSpPr>
        <p:spPr>
          <a:xfrm>
            <a:off x="3347725" y="1813025"/>
            <a:ext cx="24555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Replaces the accessibility tools executable to launch a command prompt with admin privileges at the login screen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47" name="Google Shape;447;p6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Rootkit Installation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48" name="Google Shape;448;p67"/>
          <p:cNvSpPr txBox="1"/>
          <p:nvPr>
            <p:ph idx="1" type="body"/>
          </p:nvPr>
        </p:nvSpPr>
        <p:spPr>
          <a:xfrm>
            <a:off x="483175" y="1813025"/>
            <a:ext cx="24555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A bootable toolset that can reset Windows passwords or bypass authentication mechanisms to gain admin access.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449" name="Google Shape;449;p67"/>
          <p:cNvSpPr txBox="1"/>
          <p:nvPr>
            <p:ph idx="3" type="body"/>
          </p:nvPr>
        </p:nvSpPr>
        <p:spPr>
          <a:xfrm>
            <a:off x="6212275" y="1813025"/>
            <a:ext cx="2455500" cy="237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Deploys malicious software to stealthily obtain remote administrative control over the system.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50" name="Google Shape;450;p6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XPLOITATION</a:t>
            </a:r>
            <a:r>
              <a:rPr b="1" i="1" lang="en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T</a:t>
            </a:r>
            <a:r>
              <a:rPr b="1" i="1" lang="en" sz="2800">
                <a:solidFill>
                  <a:srgbClr val="666666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ECHNIQUES</a:t>
            </a:r>
            <a:endParaRPr b="1" i="1" sz="2800">
              <a:solidFill>
                <a:srgbClr val="666666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451" name="Google Shape;451;p6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Hiren’s BootCD</a:t>
            </a:r>
            <a:endParaRPr sz="1500"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52" name="Google Shape;452;p6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rPr>
              <a:t>“Utilman.exe” Exploit</a:t>
            </a:r>
            <a:endParaRPr>
              <a:solidFill>
                <a:srgbClr val="666666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26" y="2890475"/>
            <a:ext cx="1681949" cy="16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9090" y="2934200"/>
            <a:ext cx="1602950" cy="16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7"/>
          <p:cNvPicPr preferRelativeResize="0"/>
          <p:nvPr/>
        </p:nvPicPr>
        <p:blipFill rotWithShape="1">
          <a:blip r:embed="rId5">
            <a:alphaModFix/>
          </a:blip>
          <a:srcRect b="0" l="0" r="0" t="14646"/>
          <a:stretch/>
        </p:blipFill>
        <p:spPr>
          <a:xfrm>
            <a:off x="6485238" y="2977925"/>
            <a:ext cx="1909575" cy="1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7"/>
          <p:cNvPicPr preferRelativeResize="0"/>
          <p:nvPr/>
        </p:nvPicPr>
        <p:blipFill>
          <a:blip r:embed="rId6">
            <a:alphaModFix amt="4000"/>
          </a:blip>
          <a:stretch>
            <a:fillRect/>
          </a:stretch>
        </p:blipFill>
        <p:spPr>
          <a:xfrm>
            <a:off x="3475" y="0"/>
            <a:ext cx="9144000" cy="5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7"/>
          <p:cNvPicPr preferRelativeResize="0"/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0" y="-7737"/>
            <a:ext cx="9144000" cy="51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